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6" r:id="rId6"/>
    <p:sldId id="261" r:id="rId7"/>
    <p:sldId id="267" r:id="rId8"/>
    <p:sldId id="268" r:id="rId9"/>
    <p:sldId id="263" r:id="rId10"/>
    <p:sldId id="264" r:id="rId11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3" autoAdjust="0"/>
    <p:restoredTop sz="85914" autoAdjust="0"/>
  </p:normalViewPr>
  <p:slideViewPr>
    <p:cSldViewPr snapToGrid="0">
      <p:cViewPr varScale="1">
        <p:scale>
          <a:sx n="99" d="100"/>
          <a:sy n="99" d="100"/>
        </p:scale>
        <p:origin x="7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0517DC7-2954-45C3-800A-8C18D9D5F378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26570BF-D09B-42CA-A570-DB4A162A7E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459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ko-KR" altLang="en-US" sz="1300" dirty="0"/>
              <a:t>팀원들의 이니셜이 겹치는 부분을 활용하여 만들었다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570BF-D09B-42CA-A570-DB4A162A7E8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831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</a:t>
            </a:r>
            <a:r>
              <a:rPr lang="en-US" altLang="ko-KR" dirty="0"/>
              <a:t>“</a:t>
            </a:r>
            <a:r>
              <a:rPr lang="ko-KR" altLang="en-US" dirty="0"/>
              <a:t>가구</a:t>
            </a:r>
            <a:r>
              <a:rPr lang="en-US" altLang="ko-KR" dirty="0"/>
              <a:t>”</a:t>
            </a:r>
            <a:r>
              <a:rPr lang="ko-KR" altLang="en-US" dirty="0"/>
              <a:t>라는 아이템을 주제로 선택한 이유는</a:t>
            </a:r>
            <a:r>
              <a:rPr lang="en-US" altLang="ko-KR" dirty="0"/>
              <a:t>, </a:t>
            </a:r>
            <a:r>
              <a:rPr lang="ko-KR" altLang="en-US" dirty="0"/>
              <a:t>코로나 </a:t>
            </a:r>
            <a:r>
              <a:rPr lang="en-US" altLang="ko-KR" dirty="0"/>
              <a:t>19</a:t>
            </a:r>
            <a:r>
              <a:rPr lang="ko-KR" altLang="en-US" dirty="0"/>
              <a:t>확산 이후 사람들이 집에서 머무는 시간이 급격히 증가하게 되었고</a:t>
            </a:r>
            <a:r>
              <a:rPr lang="en-US" altLang="ko-KR" dirty="0"/>
              <a:t>, </a:t>
            </a:r>
            <a:r>
              <a:rPr lang="ko-KR" altLang="en-US" dirty="0"/>
              <a:t>집이라는 공간을 자신만의 라이프 스타일로 맞춰 꾸미기 시작했다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인테리어 시장의 성장과 더불어 소파</a:t>
            </a:r>
            <a:r>
              <a:rPr lang="en-US" altLang="ko-KR" dirty="0"/>
              <a:t>,</a:t>
            </a:r>
            <a:r>
              <a:rPr lang="ko-KR" altLang="en-US" dirty="0"/>
              <a:t>의자</a:t>
            </a:r>
            <a:r>
              <a:rPr lang="en-US" altLang="ko-KR" dirty="0"/>
              <a:t>,</a:t>
            </a:r>
            <a:r>
              <a:rPr lang="ko-KR" altLang="en-US" dirty="0"/>
              <a:t>조명 등 </a:t>
            </a:r>
            <a:r>
              <a:rPr lang="en-US" altLang="ko-KR" dirty="0"/>
              <a:t>“</a:t>
            </a:r>
            <a:r>
              <a:rPr lang="ko-KR" altLang="en-US" dirty="0" err="1"/>
              <a:t>홈퍼니싱</a:t>
            </a:r>
            <a:r>
              <a:rPr lang="en-US" altLang="ko-KR" dirty="0"/>
              <a:t>” </a:t>
            </a:r>
            <a:r>
              <a:rPr lang="ko-KR" altLang="en-US" dirty="0"/>
              <a:t>관련 물품의 수입이 증가해 최근</a:t>
            </a:r>
            <a:r>
              <a:rPr lang="en-US" altLang="ko-KR" dirty="0"/>
              <a:t> 2</a:t>
            </a:r>
            <a:r>
              <a:rPr lang="ko-KR" altLang="en-US" dirty="0"/>
              <a:t>년간 성장세를 이어갔으며</a:t>
            </a:r>
            <a:r>
              <a:rPr lang="en-US" altLang="ko-KR" dirty="0"/>
              <a:t>,</a:t>
            </a:r>
            <a:r>
              <a:rPr lang="ko-KR" altLang="en-US" dirty="0"/>
              <a:t> 지난해에는 역대 최대로 늘어났다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“</a:t>
            </a:r>
            <a:r>
              <a:rPr lang="ko-KR" altLang="en-US" dirty="0" err="1"/>
              <a:t>홈퍼니싱</a:t>
            </a:r>
            <a:r>
              <a:rPr lang="en-US" altLang="ko-KR" dirty="0"/>
              <a:t>“ </a:t>
            </a:r>
            <a:r>
              <a:rPr lang="ko-KR" altLang="en-US" dirty="0"/>
              <a:t>이란 </a:t>
            </a:r>
            <a:r>
              <a:rPr lang="en-US" altLang="ko-KR" dirty="0"/>
              <a:t> “</a:t>
            </a:r>
            <a:r>
              <a:rPr lang="ko-KR" altLang="en-US" dirty="0"/>
              <a:t>집</a:t>
            </a:r>
            <a:r>
              <a:rPr lang="en-US" altLang="ko-KR" dirty="0"/>
              <a:t>”</a:t>
            </a:r>
            <a:r>
              <a:rPr lang="ko-KR" altLang="en-US" dirty="0"/>
              <a:t>을 뜻하는 </a:t>
            </a:r>
            <a:r>
              <a:rPr lang="en-US" altLang="ko-KR" dirty="0"/>
              <a:t>“Home”</a:t>
            </a:r>
            <a:r>
              <a:rPr lang="ko-KR" altLang="en-US" dirty="0"/>
              <a:t>과 </a:t>
            </a:r>
            <a:r>
              <a:rPr lang="en-US" altLang="ko-KR" dirty="0"/>
              <a:t>“</a:t>
            </a:r>
            <a:r>
              <a:rPr lang="ko-KR" altLang="en-US" dirty="0"/>
              <a:t>가구</a:t>
            </a:r>
            <a:r>
              <a:rPr lang="en-US" altLang="ko-KR" dirty="0"/>
              <a:t>”</a:t>
            </a:r>
            <a:r>
              <a:rPr lang="ko-KR" altLang="en-US" dirty="0"/>
              <a:t>를 뜻하는 </a:t>
            </a:r>
            <a:r>
              <a:rPr lang="en-US" altLang="ko-KR" dirty="0"/>
              <a:t>“furnishing”</a:t>
            </a:r>
            <a:r>
              <a:rPr lang="ko-KR" altLang="en-US" dirty="0"/>
              <a:t>의 합성어로</a:t>
            </a:r>
            <a:r>
              <a:rPr lang="en-US" altLang="ko-KR" dirty="0"/>
              <a:t> “</a:t>
            </a:r>
            <a:r>
              <a:rPr lang="ko-KR" altLang="en-US" dirty="0"/>
              <a:t>집 꾸미기</a:t>
            </a:r>
            <a:r>
              <a:rPr lang="en-US" altLang="ko-KR" dirty="0"/>
              <a:t>“ , </a:t>
            </a:r>
            <a:r>
              <a:rPr lang="ko-KR" altLang="en-US" dirty="0"/>
              <a:t>즉</a:t>
            </a:r>
            <a:r>
              <a:rPr lang="en-US" altLang="ko-KR" dirty="0"/>
              <a:t>, “Self interior”</a:t>
            </a:r>
            <a:r>
              <a:rPr lang="ko-KR" altLang="en-US" dirty="0"/>
              <a:t>를 뜻한다</a:t>
            </a:r>
            <a:r>
              <a:rPr lang="en-US" altLang="ko-KR" dirty="0"/>
              <a:t>.</a:t>
            </a:r>
          </a:p>
          <a:p>
            <a:pPr defTabSz="990752">
              <a:defRPr/>
            </a:pPr>
            <a:r>
              <a:rPr lang="ko-KR" altLang="en-US" dirty="0" err="1"/>
              <a:t>홈퍼니싱</a:t>
            </a:r>
            <a:r>
              <a:rPr lang="ko-KR" altLang="en-US" dirty="0"/>
              <a:t> 시장의 규모는 </a:t>
            </a:r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18</a:t>
            </a:r>
            <a:r>
              <a:rPr lang="ko-KR" altLang="en-US" dirty="0"/>
              <a:t>조원 예상되며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조원에 비하면 무려 </a:t>
            </a:r>
            <a:r>
              <a:rPr lang="en-US" altLang="ko-KR" dirty="0"/>
              <a:t>11</a:t>
            </a:r>
            <a:r>
              <a:rPr lang="ko-KR" altLang="en-US" dirty="0"/>
              <a:t>조원이 증가 수치다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570BF-D09B-42CA-A570-DB4A162A7E8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839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당연하게도 </a:t>
            </a:r>
            <a:r>
              <a:rPr lang="en-US" altLang="ko-KR" dirty="0"/>
              <a:t>21</a:t>
            </a:r>
            <a:r>
              <a:rPr lang="ko-KR" altLang="en-US" dirty="0"/>
              <a:t>년 관련 품목의 해외 </a:t>
            </a:r>
            <a:r>
              <a:rPr lang="ko-KR" altLang="en-US" dirty="0" err="1"/>
              <a:t>수입률</a:t>
            </a:r>
            <a:r>
              <a:rPr lang="ko-KR" altLang="en-US" dirty="0"/>
              <a:t>  또한 증가하였고</a:t>
            </a:r>
            <a:r>
              <a:rPr lang="en-US" altLang="ko-KR" dirty="0"/>
              <a:t>, </a:t>
            </a:r>
            <a:r>
              <a:rPr lang="ko-KR" altLang="en-US" dirty="0"/>
              <a:t>상품의 다향성과 온라인 가구 소비 역시 증가하게 되었다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우리는 이러한 시장상황과 코로나 </a:t>
            </a:r>
            <a:r>
              <a:rPr lang="en-US" altLang="ko-KR" dirty="0"/>
              <a:t>19</a:t>
            </a:r>
            <a:r>
              <a:rPr lang="ko-KR" altLang="en-US" dirty="0"/>
              <a:t>가 불러온 </a:t>
            </a:r>
            <a:r>
              <a:rPr lang="en-US" altLang="ko-KR" dirty="0"/>
              <a:t>“</a:t>
            </a:r>
            <a:r>
              <a:rPr lang="ko-KR" altLang="en-US" dirty="0" err="1"/>
              <a:t>언택트</a:t>
            </a:r>
            <a:r>
              <a:rPr lang="en-US" altLang="ko-KR" dirty="0"/>
              <a:t>” </a:t>
            </a:r>
            <a:r>
              <a:rPr lang="ko-KR" altLang="en-US" dirty="0"/>
              <a:t>소비 트렌드</a:t>
            </a:r>
            <a:r>
              <a:rPr lang="en-US" altLang="ko-KR" dirty="0"/>
              <a:t>(</a:t>
            </a:r>
            <a:r>
              <a:rPr lang="ko-KR" altLang="en-US" dirty="0"/>
              <a:t>비 접촉 소비 트렌드</a:t>
            </a:r>
            <a:r>
              <a:rPr lang="en-US" altLang="ko-KR" dirty="0"/>
              <a:t>)</a:t>
            </a:r>
            <a:r>
              <a:rPr lang="ko-KR" altLang="en-US" dirty="0"/>
              <a:t>에 따라</a:t>
            </a:r>
            <a:r>
              <a:rPr lang="en-US" altLang="ko-KR" dirty="0"/>
              <a:t>, </a:t>
            </a:r>
            <a:r>
              <a:rPr lang="ko-KR" altLang="en-US" dirty="0"/>
              <a:t>온라인 가구 판매를 주제로 선정하게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570BF-D09B-42CA-A570-DB4A162A7E8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38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해당 서비스를 이미 제공 하고 있는 업체를 조사 해보았다</a:t>
            </a:r>
            <a:r>
              <a:rPr lang="en-US" altLang="ko-KR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ko-KR" altLang="en-US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첫 번째로</a:t>
            </a:r>
            <a:r>
              <a:rPr lang="en-US" altLang="ko-KR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LAURA ASHLEY </a:t>
            </a:r>
            <a:r>
              <a:rPr lang="ko-KR" altLang="en-US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업체다</a:t>
            </a:r>
            <a:r>
              <a:rPr lang="en-US" altLang="ko-KR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ko-KR" altLang="en-US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첫 화면에는 표시되는 메뉴가 전혀 없이 제품에 대한 사진만 보여주는 심플한 디자인으로 구성 되어 있다</a:t>
            </a:r>
            <a:r>
              <a:rPr lang="en-US" altLang="ko-KR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r>
              <a:rPr lang="ko-KR" altLang="en-US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오른쪽 상단에 햄버거 메뉴를 클릭하면 위와 같은 추가 메뉴가 노출된다</a:t>
            </a:r>
            <a:r>
              <a:rPr lang="en-US" altLang="ko-KR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ko-KR" altLang="en-US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 업체는 홈페이지와 온라인 샵 페이지를 따로 운영하고 있으며</a:t>
            </a:r>
            <a:r>
              <a:rPr lang="en-US" altLang="ko-KR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하단에 메뉴를 클릭하면 온라인 샵 페이지로 이동한다</a:t>
            </a:r>
            <a:r>
              <a:rPr lang="en-US" altLang="ko-KR" sz="1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570BF-D09B-42CA-A570-DB4A162A7E8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073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온라인 샵 페이지는 판매 제품에 대한 가격과 사이즈</a:t>
            </a:r>
            <a:r>
              <a:rPr lang="en-US" altLang="ko-KR" dirty="0"/>
              <a:t>, </a:t>
            </a:r>
            <a:r>
              <a:rPr lang="ko-KR" altLang="en-US" dirty="0"/>
              <a:t>소재 등 상품에 대한 상세한 정보를 제공하며</a:t>
            </a:r>
            <a:r>
              <a:rPr lang="en-US" altLang="ko-KR" dirty="0"/>
              <a:t>, </a:t>
            </a:r>
            <a:r>
              <a:rPr lang="ko-KR" altLang="en-US" dirty="0"/>
              <a:t>공간 용도별 분류</a:t>
            </a:r>
            <a:r>
              <a:rPr lang="en-US" altLang="ko-KR" dirty="0"/>
              <a:t>, </a:t>
            </a:r>
            <a:r>
              <a:rPr lang="ko-KR" altLang="en-US" dirty="0"/>
              <a:t>추가적인 </a:t>
            </a:r>
            <a:r>
              <a:rPr lang="ko-KR" altLang="en-US" dirty="0" err="1"/>
              <a:t>데코레이션</a:t>
            </a:r>
            <a:r>
              <a:rPr lang="ko-KR" altLang="en-US" dirty="0"/>
              <a:t> 상품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개인 컨설팅 서비스를 제공한다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상품 종류가 많지 않다</a:t>
            </a:r>
            <a:r>
              <a:rPr lang="en-US" altLang="ko-KR" dirty="0"/>
              <a:t>. </a:t>
            </a:r>
            <a:r>
              <a:rPr lang="ko-KR" altLang="en-US" dirty="0"/>
              <a:t>특히 우리가 주제로 선정한 가구부분 유독 적다</a:t>
            </a:r>
            <a:r>
              <a:rPr lang="en-US" altLang="ko-KR" dirty="0"/>
              <a:t>. </a:t>
            </a:r>
            <a:r>
              <a:rPr lang="ko-KR" altLang="en-US" dirty="0"/>
              <a:t>주요 서비스가 </a:t>
            </a:r>
            <a:r>
              <a:rPr lang="ko-KR" altLang="en-US" dirty="0" err="1"/>
              <a:t>홈퍼니싱</a:t>
            </a:r>
            <a:r>
              <a:rPr lang="ko-KR" altLang="en-US" dirty="0"/>
              <a:t> 컨설팅 서비스이기 때문에 그런 것으로 생각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한가지</a:t>
            </a:r>
            <a:r>
              <a:rPr lang="en-US" altLang="ko-KR" dirty="0"/>
              <a:t>, </a:t>
            </a:r>
            <a:r>
              <a:rPr lang="ko-KR" altLang="en-US" dirty="0"/>
              <a:t>품절 상품 많다</a:t>
            </a:r>
            <a:r>
              <a:rPr lang="en-US" altLang="ko-KR" dirty="0"/>
              <a:t>.  </a:t>
            </a:r>
            <a:r>
              <a:rPr lang="ko-KR" altLang="en-US" dirty="0"/>
              <a:t>보충이 늦는 건지 요청시에만 제작 하는 것인지 파악은 안되나</a:t>
            </a:r>
            <a:r>
              <a:rPr lang="en-US" altLang="ko-KR" dirty="0"/>
              <a:t>, </a:t>
            </a:r>
            <a:r>
              <a:rPr lang="ko-KR" altLang="en-US" dirty="0"/>
              <a:t>대부분의 상품이 품절 상태였다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570BF-D09B-42CA-A570-DB4A162A7E8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1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번째는 오늘의 집이라는 업체다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업체는 이사</a:t>
            </a:r>
            <a:r>
              <a:rPr lang="en-US" altLang="ko-KR" dirty="0"/>
              <a:t>/</a:t>
            </a:r>
            <a:r>
              <a:rPr lang="ko-KR" altLang="en-US" dirty="0"/>
              <a:t>시공</a:t>
            </a:r>
            <a:r>
              <a:rPr lang="en-US" altLang="ko-KR" dirty="0"/>
              <a:t>/</a:t>
            </a:r>
            <a:r>
              <a:rPr lang="ko-KR" altLang="en-US" dirty="0"/>
              <a:t>수리</a:t>
            </a:r>
            <a:r>
              <a:rPr lang="en-US" altLang="ko-KR" dirty="0"/>
              <a:t>/</a:t>
            </a:r>
            <a:r>
              <a:rPr lang="ko-KR" altLang="en-US" dirty="0"/>
              <a:t>가구판매 서비스를 제공한다</a:t>
            </a:r>
            <a:r>
              <a:rPr lang="en-US" altLang="ko-KR" dirty="0"/>
              <a:t>.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상단 메뉴바에 대분류 메뉴로 구성하고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 아래 메뉴는 아이콘을 만들어 구매자가 글을 잃지 않아도 이미지만으로 쉽게 확인이 가능하게 만들었다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첫 화면에는 사용자의 인테리어 이미지를 보여줌으로써 고객의 구매 욕구를 자극 할 수 있도록 했다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아래쪽에는 인기 있는 인테리어를 공개하고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해당 인테리어의 구성품을 링크하여 구매 편의성을 향상 시켰다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algn="just" fontAlgn="base">
              <a:lnSpc>
                <a:spcPct val="160000"/>
              </a:lnSpc>
            </a:pPr>
            <a:endParaRPr lang="en-US" altLang="ko-KR" sz="2000" kern="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일반 사용자들은 상단의 메뉴에 익숙해져 있어서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익숙하지 않은 사용자들은 불편함을 느낄 수 있다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인기 있는 제품만을 따로 보여주면 단일 판매 효과가 더 좋지 않았을까 한다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제품을 보기 위해서는 위의 이미지를 클릭하거나 스크롤을 내려서 찾아야한다</a:t>
            </a:r>
            <a:r>
              <a:rPr lang="en-US" altLang="ko-KR" sz="2000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>
              <a:lnSpc>
                <a:spcPct val="160000"/>
              </a:lnSpc>
            </a:pPr>
            <a:endParaRPr lang="ko-KR" altLang="en-US" sz="2000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570BF-D09B-42CA-A570-DB4A162A7E8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178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300" dirty="0"/>
              <a:t>첫번째 진행 방식으로</a:t>
            </a:r>
            <a:r>
              <a:rPr lang="en-US" altLang="ko-KR" sz="1300" dirty="0"/>
              <a:t>,</a:t>
            </a:r>
            <a:r>
              <a:rPr lang="ko-KR" altLang="en-US" sz="1300" dirty="0"/>
              <a:t> 고객의 요구와 사항을 단계적으로 적용하고</a:t>
            </a:r>
            <a:r>
              <a:rPr lang="en-US" altLang="ko-KR" sz="1300" dirty="0"/>
              <a:t> </a:t>
            </a:r>
            <a:r>
              <a:rPr lang="ko-KR" altLang="en-US" sz="1300" dirty="0"/>
              <a:t>진행하는 애자일 모델채택하고</a:t>
            </a:r>
            <a:r>
              <a:rPr lang="en-US" altLang="ko-KR" sz="1300" dirty="0"/>
              <a:t>, 80%</a:t>
            </a:r>
            <a:r>
              <a:rPr lang="ko-KR" altLang="en-US" sz="1300" dirty="0"/>
              <a:t>정도 프로젝트가 되었을 때 나선형으로 진행방식을 교체하여 전반적으로 수정 보완 진행</a:t>
            </a:r>
            <a:r>
              <a:rPr lang="en-US" altLang="ko-KR" sz="130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570BF-D09B-42CA-A570-DB4A162A7E8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488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300" dirty="0"/>
              <a:t>결론</a:t>
            </a:r>
          </a:p>
          <a:p>
            <a:pPr fontAlgn="base" latinLnBrk="1"/>
            <a:r>
              <a:rPr lang="en-US" altLang="ko-KR" sz="1300" dirty="0"/>
              <a:t>- </a:t>
            </a:r>
            <a:r>
              <a:rPr lang="ko-KR" altLang="en-US" sz="1300" dirty="0"/>
              <a:t>사용자들의 </a:t>
            </a:r>
            <a:r>
              <a:rPr lang="ko-KR" altLang="en-US" sz="1300" dirty="0" err="1"/>
              <a:t>예측성을</a:t>
            </a:r>
            <a:r>
              <a:rPr lang="ko-KR" altLang="en-US" sz="1300" dirty="0"/>
              <a:t> 통해 직관적으로 사용할 수 있었으나 과다한 색상의 아이콘과 전단 광고</a:t>
            </a:r>
            <a:r>
              <a:rPr lang="en-US" altLang="ko-KR" sz="1300" dirty="0"/>
              <a:t>, </a:t>
            </a:r>
            <a:r>
              <a:rPr lang="ko-KR" altLang="en-US" sz="1300" dirty="0"/>
              <a:t>많은 요소의 화면구성으로 인해 가시성이 분산되어 고객에 대한 만족도가 비교적 낮은 것으로 나타난다</a:t>
            </a:r>
          </a:p>
          <a:p>
            <a:pPr fontAlgn="base" latinLnBrk="1"/>
            <a:r>
              <a:rPr lang="ko-KR" altLang="en-US" sz="1300" dirty="0"/>
              <a:t>따라서 본 프로젝트를 통해 각 애플리케이션의 문제점에 대한 개선사항을 제시하여 향상된 모바일 </a:t>
            </a:r>
            <a:r>
              <a:rPr lang="ko-KR" altLang="en-US" sz="1300" dirty="0" err="1"/>
              <a:t>커머스</a:t>
            </a:r>
            <a:r>
              <a:rPr lang="ko-KR" altLang="en-US" sz="1300" dirty="0"/>
              <a:t> 서비스를 제공하고 더 나아가 추후 개발 및 서비스 되는 애플리케이션을 위한 </a:t>
            </a:r>
            <a:r>
              <a:rPr lang="ko-KR" altLang="en-US" sz="1300" dirty="0" err="1"/>
              <a:t>선행연구로</a:t>
            </a:r>
            <a:r>
              <a:rPr lang="ko-KR" altLang="en-US" sz="1300" dirty="0"/>
              <a:t> 활용할 수 있을 것으로 기대 된다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570BF-D09B-42CA-A570-DB4A162A7E8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910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91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31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173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21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04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37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54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539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126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3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66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9357598" y="852003"/>
            <a:ext cx="2374002" cy="5586897"/>
          </a:xfrm>
          <a:prstGeom prst="roundRect">
            <a:avLst>
              <a:gd name="adj" fmla="val 3040"/>
            </a:avLst>
          </a:prstGeom>
          <a:solidFill>
            <a:schemeClr val="bg1">
              <a:alpha val="4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96AE6-4AF5-449B-92C7-A71D4E3A39F7}"/>
              </a:ext>
            </a:extLst>
          </p:cNvPr>
          <p:cNvSpPr txBox="1"/>
          <p:nvPr/>
        </p:nvSpPr>
        <p:spPr>
          <a:xfrm>
            <a:off x="1397000" y="2838358"/>
            <a:ext cx="60960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4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4000" b="1" i="1" kern="0" dirty="0">
                <a:solidFill>
                  <a:prstClr val="white"/>
                </a:solidFill>
              </a:rPr>
              <a:t>hat </a:t>
            </a:r>
            <a:r>
              <a:rPr lang="en-US" altLang="ko-KR" sz="4000" b="1" i="1" kern="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ko-KR" sz="4000" b="1" i="1" kern="0" dirty="0">
                <a:solidFill>
                  <a:prstClr val="white"/>
                </a:solidFill>
              </a:rPr>
              <a:t>ou </a:t>
            </a:r>
            <a:r>
              <a:rPr lang="en-US" altLang="ko-KR" sz="4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4000" b="1" i="1" kern="0" dirty="0">
                <a:solidFill>
                  <a:prstClr val="white"/>
                </a:solidFill>
              </a:rPr>
              <a:t>ant PRESENTATION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white">
                    <a:lumMod val="85000"/>
                  </a:prstClr>
                </a:solidFill>
              </a:rPr>
              <a:t>S.Y.H Team</a:t>
            </a:r>
            <a:endParaRPr lang="ko-KR" altLang="en-US" sz="3600" b="1" dirty="0">
              <a:solidFill>
                <a:prstClr val="white">
                  <a:lumMod val="85000"/>
                </a:prst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BE013-6696-4A39-9DC6-4DE5884BA2D7}"/>
              </a:ext>
            </a:extLst>
          </p:cNvPr>
          <p:cNvCxnSpPr>
            <a:cxnSpLocks/>
          </p:cNvCxnSpPr>
          <p:nvPr/>
        </p:nvCxnSpPr>
        <p:spPr>
          <a:xfrm>
            <a:off x="355600" y="608401"/>
            <a:ext cx="1137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4FC3618-C30D-4C05-BAC6-9B5619318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257990"/>
              </p:ext>
            </p:extLst>
          </p:nvPr>
        </p:nvGraphicFramePr>
        <p:xfrm>
          <a:off x="9364847" y="852004"/>
          <a:ext cx="2374002" cy="5586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4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63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3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4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Logo &amp;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     Concept Color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63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WYW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63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Case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63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1100" b="1" dirty="0">
                          <a:solidFill>
                            <a:prstClr val="white"/>
                          </a:solidFill>
                        </a:rPr>
                        <a:t>Methodology</a:t>
                      </a:r>
                      <a:endParaRPr kumimoji="0" lang="ko-KR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6354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1100" b="1" dirty="0">
                          <a:solidFill>
                            <a:prstClr val="white"/>
                          </a:solidFill>
                        </a:rPr>
                        <a:t>Implementation</a:t>
                      </a:r>
                      <a:endParaRPr lang="ko-KR" alt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6354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64ACF51A-5036-46F1-A8F1-7DA92DCCB966}"/>
              </a:ext>
            </a:extLst>
          </p:cNvPr>
          <p:cNvSpPr/>
          <p:nvPr/>
        </p:nvSpPr>
        <p:spPr>
          <a:xfrm>
            <a:off x="9364847" y="159237"/>
            <a:ext cx="2366753" cy="307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E29989-1289-4D2D-B09C-3D4293161953}"/>
              </a:ext>
            </a:extLst>
          </p:cNvPr>
          <p:cNvGrpSpPr/>
          <p:nvPr/>
        </p:nvGrpSpPr>
        <p:grpSpPr>
          <a:xfrm>
            <a:off x="11446964" y="235822"/>
            <a:ext cx="126186" cy="153940"/>
            <a:chOff x="9869099" y="267769"/>
            <a:chExt cx="234693" cy="2863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원형: 비어 있음 8">
              <a:extLst>
                <a:ext uri="{FF2B5EF4-FFF2-40B4-BE49-F238E27FC236}">
                  <a16:creationId xmlns:a16="http://schemas.microsoft.com/office/drawing/2014/main" id="{237F7F87-91EF-439B-8380-B44CF6DC5C0D}"/>
                </a:ext>
              </a:extLst>
            </p:cNvPr>
            <p:cNvSpPr/>
            <p:nvPr/>
          </p:nvSpPr>
          <p:spPr>
            <a:xfrm>
              <a:off x="9869099" y="267769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id="{9CA716E8-9310-48BC-BAC8-00E01EAD362A}"/>
                </a:ext>
              </a:extLst>
            </p:cNvPr>
            <p:cNvSpPr/>
            <p:nvPr/>
          </p:nvSpPr>
          <p:spPr>
            <a:xfrm rot="18900000">
              <a:off x="10067792" y="410081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760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A96AE6-4AF5-449B-92C7-A71D4E3A39F7}"/>
              </a:ext>
            </a:extLst>
          </p:cNvPr>
          <p:cNvSpPr txBox="1"/>
          <p:nvPr/>
        </p:nvSpPr>
        <p:spPr>
          <a:xfrm>
            <a:off x="254000" y="1501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hat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ou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ant </a:t>
            </a:r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S.Y.H Team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BE013-6696-4A39-9DC6-4DE5884BA2D7}"/>
              </a:ext>
            </a:extLst>
          </p:cNvPr>
          <p:cNvCxnSpPr>
            <a:cxnSpLocks/>
          </p:cNvCxnSpPr>
          <p:nvPr/>
        </p:nvCxnSpPr>
        <p:spPr>
          <a:xfrm>
            <a:off x="355600" y="608401"/>
            <a:ext cx="1137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4FC3618-C30D-4C05-BAC6-9B5619318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095003"/>
              </p:ext>
            </p:extLst>
          </p:nvPr>
        </p:nvGraphicFramePr>
        <p:xfrm>
          <a:off x="355600" y="1454475"/>
          <a:ext cx="1190625" cy="3424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Logo &amp;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     Concept Color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WYW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Case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Methodology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Implementation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64ACF51A-5036-46F1-A8F1-7DA92DCCB966}"/>
              </a:ext>
            </a:extLst>
          </p:cNvPr>
          <p:cNvSpPr/>
          <p:nvPr/>
        </p:nvSpPr>
        <p:spPr>
          <a:xfrm>
            <a:off x="9364847" y="159237"/>
            <a:ext cx="2366753" cy="307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E29989-1289-4D2D-B09C-3D4293161953}"/>
              </a:ext>
            </a:extLst>
          </p:cNvPr>
          <p:cNvGrpSpPr/>
          <p:nvPr/>
        </p:nvGrpSpPr>
        <p:grpSpPr>
          <a:xfrm>
            <a:off x="11446964" y="235822"/>
            <a:ext cx="126186" cy="153940"/>
            <a:chOff x="9869099" y="267769"/>
            <a:chExt cx="234693" cy="2863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원형: 비어 있음 8">
              <a:extLst>
                <a:ext uri="{FF2B5EF4-FFF2-40B4-BE49-F238E27FC236}">
                  <a16:creationId xmlns:a16="http://schemas.microsoft.com/office/drawing/2014/main" id="{237F7F87-91EF-439B-8380-B44CF6DC5C0D}"/>
                </a:ext>
              </a:extLst>
            </p:cNvPr>
            <p:cNvSpPr/>
            <p:nvPr/>
          </p:nvSpPr>
          <p:spPr>
            <a:xfrm>
              <a:off x="9869099" y="267769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id="{9CA716E8-9310-48BC-BAC8-00E01EAD362A}"/>
                </a:ext>
              </a:extLst>
            </p:cNvPr>
            <p:cNvSpPr/>
            <p:nvPr/>
          </p:nvSpPr>
          <p:spPr>
            <a:xfrm rot="18900000">
              <a:off x="10067792" y="410081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3" y="830952"/>
            <a:ext cx="10047655" cy="5714703"/>
          </a:xfrm>
          <a:prstGeom prst="roundRect">
            <a:avLst>
              <a:gd name="adj" fmla="val 3040"/>
            </a:avLst>
          </a:prstGeom>
          <a:solidFill>
            <a:schemeClr val="bg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</a:t>
            </a:r>
            <a:r>
              <a:rPr lang="ko-KR" altLang="en-US" sz="96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4" y="830952"/>
            <a:ext cx="10047655" cy="1014486"/>
          </a:xfrm>
          <a:prstGeom prst="round2SameRect">
            <a:avLst/>
          </a:prstGeom>
          <a:blipFill dpi="0" rotWithShape="1">
            <a:blip r:embed="rId4"/>
            <a:srcRect/>
            <a:stretch>
              <a:fillRect t="-15000" b="-361000"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핵심이 되는 내용을 적어도 좋을 것 같아요</a:t>
            </a:r>
            <a:r>
              <a:rPr lang="en-US" altLang="ko-KR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900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가독성을</a:t>
            </a:r>
            <a:r>
              <a:rPr lang="ko-KR" altLang="en-US" sz="9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위해 꾸밈효과 </a:t>
            </a:r>
            <a:r>
              <a:rPr lang="en-US" altLang="ko-KR" sz="9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</a:t>
            </a:r>
            <a:r>
              <a:rPr lang="ko-KR" altLang="en-US" sz="9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흐리게 또는 이미지 색상을 </a:t>
            </a:r>
            <a:r>
              <a:rPr lang="ko-KR" altLang="en-US" sz="900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블랙톤으로</a:t>
            </a:r>
            <a:r>
              <a:rPr lang="ko-KR" altLang="en-US" sz="9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처리 해주는 것도 방법</a:t>
            </a:r>
            <a:r>
              <a:rPr lang="en-US" altLang="ko-KR" sz="105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304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A96AE6-4AF5-449B-92C7-A71D4E3A39F7}"/>
              </a:ext>
            </a:extLst>
          </p:cNvPr>
          <p:cNvSpPr txBox="1"/>
          <p:nvPr/>
        </p:nvSpPr>
        <p:spPr>
          <a:xfrm>
            <a:off x="254000" y="1501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hat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ou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ant </a:t>
            </a:r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S.Y.H Team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BE013-6696-4A39-9DC6-4DE5884BA2D7}"/>
              </a:ext>
            </a:extLst>
          </p:cNvPr>
          <p:cNvCxnSpPr>
            <a:cxnSpLocks/>
          </p:cNvCxnSpPr>
          <p:nvPr/>
        </p:nvCxnSpPr>
        <p:spPr>
          <a:xfrm>
            <a:off x="355600" y="608401"/>
            <a:ext cx="1137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4FC3618-C30D-4C05-BAC6-9B5619318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685160"/>
              </p:ext>
            </p:extLst>
          </p:nvPr>
        </p:nvGraphicFramePr>
        <p:xfrm>
          <a:off x="355600" y="1454475"/>
          <a:ext cx="1190625" cy="3424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Logo &amp;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     Concept Color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WYW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Case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Methodology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Implementation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64ACF51A-5036-46F1-A8F1-7DA92DCCB966}"/>
              </a:ext>
            </a:extLst>
          </p:cNvPr>
          <p:cNvSpPr/>
          <p:nvPr/>
        </p:nvSpPr>
        <p:spPr>
          <a:xfrm>
            <a:off x="9364847" y="159237"/>
            <a:ext cx="2366753" cy="307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E29989-1289-4D2D-B09C-3D4293161953}"/>
              </a:ext>
            </a:extLst>
          </p:cNvPr>
          <p:cNvGrpSpPr/>
          <p:nvPr/>
        </p:nvGrpSpPr>
        <p:grpSpPr>
          <a:xfrm>
            <a:off x="11446964" y="235822"/>
            <a:ext cx="126186" cy="153940"/>
            <a:chOff x="9869099" y="267769"/>
            <a:chExt cx="234693" cy="2863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원형: 비어 있음 8">
              <a:extLst>
                <a:ext uri="{FF2B5EF4-FFF2-40B4-BE49-F238E27FC236}">
                  <a16:creationId xmlns:a16="http://schemas.microsoft.com/office/drawing/2014/main" id="{237F7F87-91EF-439B-8380-B44CF6DC5C0D}"/>
                </a:ext>
              </a:extLst>
            </p:cNvPr>
            <p:cNvSpPr/>
            <p:nvPr/>
          </p:nvSpPr>
          <p:spPr>
            <a:xfrm>
              <a:off x="9869099" y="267769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id="{9CA716E8-9310-48BC-BAC8-00E01EAD362A}"/>
                </a:ext>
              </a:extLst>
            </p:cNvPr>
            <p:cNvSpPr/>
            <p:nvPr/>
          </p:nvSpPr>
          <p:spPr>
            <a:xfrm rot="18900000">
              <a:off x="10067792" y="410081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4" y="830952"/>
            <a:ext cx="10047655" cy="5714703"/>
          </a:xfrm>
          <a:prstGeom prst="roundRect">
            <a:avLst>
              <a:gd name="adj" fmla="val 3040"/>
            </a:avLst>
          </a:prstGeom>
          <a:solidFill>
            <a:schemeClr val="bg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prstClr val="white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3452E9-BAF7-4A09-A826-A7041A1196AE}"/>
              </a:ext>
            </a:extLst>
          </p:cNvPr>
          <p:cNvSpPr/>
          <p:nvPr/>
        </p:nvSpPr>
        <p:spPr>
          <a:xfrm>
            <a:off x="5068059" y="4598071"/>
            <a:ext cx="327942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</a:rPr>
              <a:t>Kang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8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Y</a:t>
            </a:r>
            <a:r>
              <a:rPr lang="en-US" altLang="ko-KR" sz="2800" b="1" dirty="0" err="1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H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</a:rPr>
              <a:t>an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3452E9-BAF7-4A09-A826-A7041A1196AE}"/>
              </a:ext>
            </a:extLst>
          </p:cNvPr>
          <p:cNvSpPr/>
          <p:nvPr/>
        </p:nvSpPr>
        <p:spPr>
          <a:xfrm>
            <a:off x="4474095" y="3744521"/>
            <a:ext cx="3279423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</a:rPr>
              <a:t>Oh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8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</a:t>
            </a:r>
            <a:r>
              <a:rPr lang="en-US" altLang="ko-KR" sz="2800" b="1" dirty="0" err="1">
                <a:solidFill>
                  <a:schemeClr val="bg1">
                    <a:lumMod val="65000"/>
                  </a:schemeClr>
                </a:solidFill>
              </a:rPr>
              <a:t>eoung</a:t>
            </a: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Y</a:t>
            </a:r>
            <a:r>
              <a:rPr lang="en-US" altLang="ko-KR" sz="2800" b="1" dirty="0">
                <a:solidFill>
                  <a:schemeClr val="bg1">
                    <a:lumMod val="65000"/>
                  </a:schemeClr>
                </a:solidFill>
              </a:rPr>
              <a:t>oung</a:t>
            </a:r>
            <a:endParaRPr lang="ko-KR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452E9-BAF7-4A09-A826-A7041A1196AE}"/>
              </a:ext>
            </a:extLst>
          </p:cNvPr>
          <p:cNvSpPr/>
          <p:nvPr/>
        </p:nvSpPr>
        <p:spPr>
          <a:xfrm>
            <a:off x="4727944" y="1994715"/>
            <a:ext cx="3982396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Team Naming</a:t>
            </a:r>
          </a:p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S.Y.H</a:t>
            </a: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4" y="830952"/>
            <a:ext cx="10047655" cy="1014486"/>
          </a:xfrm>
          <a:prstGeom prst="round2Same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stretch>
              <a:fillRect t="-212000" b="-49000"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bg1"/>
                </a:solidFill>
                <a:cs typeface="Aharoni" panose="02010803020104030203" pitchFamily="2" charset="-79"/>
              </a:rPr>
              <a:t>About The Team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45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A96AE6-4AF5-449B-92C7-A71D4E3A39F7}"/>
              </a:ext>
            </a:extLst>
          </p:cNvPr>
          <p:cNvSpPr txBox="1"/>
          <p:nvPr/>
        </p:nvSpPr>
        <p:spPr>
          <a:xfrm>
            <a:off x="254000" y="1501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hat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ou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ant </a:t>
            </a:r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S.Y.H Team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BE013-6696-4A39-9DC6-4DE5884BA2D7}"/>
              </a:ext>
            </a:extLst>
          </p:cNvPr>
          <p:cNvCxnSpPr>
            <a:cxnSpLocks/>
          </p:cNvCxnSpPr>
          <p:nvPr/>
        </p:nvCxnSpPr>
        <p:spPr>
          <a:xfrm>
            <a:off x="355600" y="608401"/>
            <a:ext cx="1137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4FC3618-C30D-4C05-BAC6-9B5619318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753397"/>
              </p:ext>
            </p:extLst>
          </p:nvPr>
        </p:nvGraphicFramePr>
        <p:xfrm>
          <a:off x="355600" y="1454475"/>
          <a:ext cx="1190625" cy="3424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Logo &amp;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     Concept Color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WYW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Case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Methodology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Implementation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64ACF51A-5036-46F1-A8F1-7DA92DCCB966}"/>
              </a:ext>
            </a:extLst>
          </p:cNvPr>
          <p:cNvSpPr/>
          <p:nvPr/>
        </p:nvSpPr>
        <p:spPr>
          <a:xfrm>
            <a:off x="9364847" y="159237"/>
            <a:ext cx="2366753" cy="307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E29989-1289-4D2D-B09C-3D4293161953}"/>
              </a:ext>
            </a:extLst>
          </p:cNvPr>
          <p:cNvGrpSpPr/>
          <p:nvPr/>
        </p:nvGrpSpPr>
        <p:grpSpPr>
          <a:xfrm>
            <a:off x="11446964" y="235822"/>
            <a:ext cx="126186" cy="153940"/>
            <a:chOff x="9869099" y="267769"/>
            <a:chExt cx="234693" cy="2863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원형: 비어 있음 8">
              <a:extLst>
                <a:ext uri="{FF2B5EF4-FFF2-40B4-BE49-F238E27FC236}">
                  <a16:creationId xmlns:a16="http://schemas.microsoft.com/office/drawing/2014/main" id="{237F7F87-91EF-439B-8380-B44CF6DC5C0D}"/>
                </a:ext>
              </a:extLst>
            </p:cNvPr>
            <p:cNvSpPr/>
            <p:nvPr/>
          </p:nvSpPr>
          <p:spPr>
            <a:xfrm>
              <a:off x="9869099" y="267769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id="{9CA716E8-9310-48BC-BAC8-00E01EAD362A}"/>
                </a:ext>
              </a:extLst>
            </p:cNvPr>
            <p:cNvSpPr/>
            <p:nvPr/>
          </p:nvSpPr>
          <p:spPr>
            <a:xfrm rot="18900000">
              <a:off x="10067792" y="410081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5" y="830952"/>
            <a:ext cx="10047655" cy="5714703"/>
          </a:xfrm>
          <a:prstGeom prst="roundRect">
            <a:avLst>
              <a:gd name="adj" fmla="val 3040"/>
            </a:avLst>
          </a:prstGeom>
          <a:solidFill>
            <a:schemeClr val="bg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4" y="830952"/>
            <a:ext cx="10047655" cy="1014486"/>
          </a:xfrm>
          <a:prstGeom prst="round2Same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stretch>
              <a:fillRect t="-212000" b="-49000"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  <a:defRPr/>
            </a:pPr>
            <a:r>
              <a:rPr lang="en-US" altLang="ko-KR" sz="3200" b="1" dirty="0">
                <a:solidFill>
                  <a:schemeClr val="bg1"/>
                </a:solidFill>
                <a:cs typeface="Aharoni" panose="02010803020104030203" pitchFamily="2" charset="-79"/>
              </a:rPr>
              <a:t>Logo &amp; Concept Color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92252736" descr="EMB00000718335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67988"/>
            <a:ext cx="4868863" cy="372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DBD944E9-CE71-4587-9947-8410A9713BBD}"/>
              </a:ext>
            </a:extLst>
          </p:cNvPr>
          <p:cNvSpPr/>
          <p:nvPr/>
        </p:nvSpPr>
        <p:spPr>
          <a:xfrm>
            <a:off x="5911549" y="5914303"/>
            <a:ext cx="2189763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Modern Concept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38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A96AE6-4AF5-449B-92C7-A71D4E3A39F7}"/>
              </a:ext>
            </a:extLst>
          </p:cNvPr>
          <p:cNvSpPr txBox="1"/>
          <p:nvPr/>
        </p:nvSpPr>
        <p:spPr>
          <a:xfrm>
            <a:off x="254000" y="1501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hat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ou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ant </a:t>
            </a:r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S.Y.H Team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BE013-6696-4A39-9DC6-4DE5884BA2D7}"/>
              </a:ext>
            </a:extLst>
          </p:cNvPr>
          <p:cNvCxnSpPr>
            <a:cxnSpLocks/>
          </p:cNvCxnSpPr>
          <p:nvPr/>
        </p:nvCxnSpPr>
        <p:spPr>
          <a:xfrm>
            <a:off x="355600" y="608401"/>
            <a:ext cx="1137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4FC3618-C30D-4C05-BAC6-9B5619318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419084"/>
              </p:ext>
            </p:extLst>
          </p:nvPr>
        </p:nvGraphicFramePr>
        <p:xfrm>
          <a:off x="355600" y="1454475"/>
          <a:ext cx="1190625" cy="3424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Logo &amp;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     Concept Color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WYW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Case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Methodology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Implementation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64ACF51A-5036-46F1-A8F1-7DA92DCCB966}"/>
              </a:ext>
            </a:extLst>
          </p:cNvPr>
          <p:cNvSpPr/>
          <p:nvPr/>
        </p:nvSpPr>
        <p:spPr>
          <a:xfrm>
            <a:off x="9364847" y="159237"/>
            <a:ext cx="2366753" cy="307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E29989-1289-4D2D-B09C-3D4293161953}"/>
              </a:ext>
            </a:extLst>
          </p:cNvPr>
          <p:cNvGrpSpPr/>
          <p:nvPr/>
        </p:nvGrpSpPr>
        <p:grpSpPr>
          <a:xfrm>
            <a:off x="11446964" y="235822"/>
            <a:ext cx="126186" cy="153940"/>
            <a:chOff x="9869099" y="267769"/>
            <a:chExt cx="234693" cy="2863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원형: 비어 있음 8">
              <a:extLst>
                <a:ext uri="{FF2B5EF4-FFF2-40B4-BE49-F238E27FC236}">
                  <a16:creationId xmlns:a16="http://schemas.microsoft.com/office/drawing/2014/main" id="{237F7F87-91EF-439B-8380-B44CF6DC5C0D}"/>
                </a:ext>
              </a:extLst>
            </p:cNvPr>
            <p:cNvSpPr/>
            <p:nvPr/>
          </p:nvSpPr>
          <p:spPr>
            <a:xfrm>
              <a:off x="9869099" y="267769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id="{9CA716E8-9310-48BC-BAC8-00E01EAD362A}"/>
                </a:ext>
              </a:extLst>
            </p:cNvPr>
            <p:cNvSpPr/>
            <p:nvPr/>
          </p:nvSpPr>
          <p:spPr>
            <a:xfrm rot="18900000">
              <a:off x="10067792" y="410081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5" y="830952"/>
            <a:ext cx="10047655" cy="5714703"/>
          </a:xfrm>
          <a:prstGeom prst="roundRect">
            <a:avLst>
              <a:gd name="adj" fmla="val 3040"/>
            </a:avLst>
          </a:prstGeom>
          <a:solidFill>
            <a:schemeClr val="bg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4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4" y="830952"/>
            <a:ext cx="10047655" cy="1014486"/>
          </a:xfrm>
          <a:prstGeom prst="round2SameRect">
            <a:avLst/>
          </a:prstGeom>
          <a:blipFill dpi="0" rotWithShape="1">
            <a:blip r:embed="rId4"/>
            <a:srcRect/>
            <a:stretch>
              <a:fillRect t="-15000" b="-361000"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3200" b="1" dirty="0">
                <a:solidFill>
                  <a:schemeClr val="bg1"/>
                </a:solidFill>
                <a:cs typeface="Aharoni" panose="02010803020104030203" pitchFamily="2" charset="-79"/>
              </a:rPr>
              <a:t>About The WYW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cs typeface="Aharoni" panose="02010803020104030203" pitchFamily="2" charset="-79"/>
              </a:rPr>
              <a:t>R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cs typeface="Aharoni" panose="02010803020104030203" pitchFamily="2" charset="-79"/>
              </a:rPr>
              <a:t>eason For Selection</a:t>
            </a:r>
            <a:r>
              <a:rPr lang="en-US" altLang="ko-KR" sz="2400" b="1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endParaRPr lang="ko-KR" altLang="en-US" sz="32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2241" y="25369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3EE628-51E6-3BEC-A260-BA5E351FE2EF}"/>
              </a:ext>
            </a:extLst>
          </p:cNvPr>
          <p:cNvSpPr/>
          <p:nvPr/>
        </p:nvSpPr>
        <p:spPr>
          <a:xfrm>
            <a:off x="7727589" y="3250710"/>
            <a:ext cx="2706302" cy="1198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HOME FURNISHING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Home +  Furnishing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</a:rPr>
              <a:t>Self Interior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2D0B45E-4F09-1D5E-BD46-A26BA9892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6" y="2083091"/>
            <a:ext cx="4158635" cy="39439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5DFE0A1-A28C-82C6-432B-30BB89E45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37" y="2704054"/>
            <a:ext cx="3949430" cy="3113085"/>
          </a:xfrm>
          <a:prstGeom prst="rect">
            <a:avLst/>
          </a:prstGeom>
        </p:spPr>
      </p:pic>
      <p:sp>
        <p:nvSpPr>
          <p:cNvPr id="25" name="자유형 42">
            <a:extLst>
              <a:ext uri="{FF2B5EF4-FFF2-40B4-BE49-F238E27FC236}">
                <a16:creationId xmlns:a16="http://schemas.microsoft.com/office/drawing/2014/main" id="{B4B67EAA-FD91-9492-11B3-6F749D66704C}"/>
              </a:ext>
            </a:extLst>
          </p:cNvPr>
          <p:cNvSpPr/>
          <p:nvPr/>
        </p:nvSpPr>
        <p:spPr>
          <a:xfrm>
            <a:off x="6096000" y="2893068"/>
            <a:ext cx="228600" cy="254000"/>
          </a:xfrm>
          <a:custGeom>
            <a:avLst/>
            <a:gdLst>
              <a:gd name="connsiteX0" fmla="*/ 0 w 228600"/>
              <a:gd name="connsiteY0" fmla="*/ 76200 h 254000"/>
              <a:gd name="connsiteX1" fmla="*/ 76200 w 228600"/>
              <a:gd name="connsiteY1" fmla="*/ 254000 h 254000"/>
              <a:gd name="connsiteX2" fmla="*/ 228600 w 228600"/>
              <a:gd name="connsiteY2" fmla="*/ 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54000">
                <a:moveTo>
                  <a:pt x="0" y="76200"/>
                </a:moveTo>
                <a:lnTo>
                  <a:pt x="76200" y="254000"/>
                </a:lnTo>
                <a:lnTo>
                  <a:pt x="228600" y="0"/>
                </a:lnTo>
              </a:path>
            </a:pathLst>
          </a:cu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6C18C6F-5D32-5BCA-EFE6-FEF8F743746B}"/>
              </a:ext>
            </a:extLst>
          </p:cNvPr>
          <p:cNvSpPr/>
          <p:nvPr/>
        </p:nvSpPr>
        <p:spPr>
          <a:xfrm>
            <a:off x="2277519" y="6102891"/>
            <a:ext cx="4413866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Reference : https://www.tradlinx.com/blog/market-trend/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87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A96AE6-4AF5-449B-92C7-A71D4E3A39F7}"/>
              </a:ext>
            </a:extLst>
          </p:cNvPr>
          <p:cNvSpPr txBox="1"/>
          <p:nvPr/>
        </p:nvSpPr>
        <p:spPr>
          <a:xfrm>
            <a:off x="254000" y="1501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hat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ou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ant </a:t>
            </a:r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S.Y.H Team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BE013-6696-4A39-9DC6-4DE5884BA2D7}"/>
              </a:ext>
            </a:extLst>
          </p:cNvPr>
          <p:cNvCxnSpPr>
            <a:cxnSpLocks/>
          </p:cNvCxnSpPr>
          <p:nvPr/>
        </p:nvCxnSpPr>
        <p:spPr>
          <a:xfrm>
            <a:off x="355600" y="608401"/>
            <a:ext cx="1137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4FC3618-C30D-4C05-BAC6-9B56193184AA}"/>
              </a:ext>
            </a:extLst>
          </p:cNvPr>
          <p:cNvGraphicFramePr>
            <a:graphicFrameLocks noGrp="1"/>
          </p:cNvGraphicFramePr>
          <p:nvPr/>
        </p:nvGraphicFramePr>
        <p:xfrm>
          <a:off x="355600" y="1454475"/>
          <a:ext cx="1190625" cy="3424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Logo &amp;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     Concept Color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WYW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Case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Methodology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Implementation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64ACF51A-5036-46F1-A8F1-7DA92DCCB966}"/>
              </a:ext>
            </a:extLst>
          </p:cNvPr>
          <p:cNvSpPr/>
          <p:nvPr/>
        </p:nvSpPr>
        <p:spPr>
          <a:xfrm>
            <a:off x="9364847" y="159237"/>
            <a:ext cx="2366753" cy="307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E29989-1289-4D2D-B09C-3D4293161953}"/>
              </a:ext>
            </a:extLst>
          </p:cNvPr>
          <p:cNvGrpSpPr/>
          <p:nvPr/>
        </p:nvGrpSpPr>
        <p:grpSpPr>
          <a:xfrm>
            <a:off x="11446964" y="235822"/>
            <a:ext cx="126186" cy="153940"/>
            <a:chOff x="9869099" y="267769"/>
            <a:chExt cx="234693" cy="2863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원형: 비어 있음 8">
              <a:extLst>
                <a:ext uri="{FF2B5EF4-FFF2-40B4-BE49-F238E27FC236}">
                  <a16:creationId xmlns:a16="http://schemas.microsoft.com/office/drawing/2014/main" id="{237F7F87-91EF-439B-8380-B44CF6DC5C0D}"/>
                </a:ext>
              </a:extLst>
            </p:cNvPr>
            <p:cNvSpPr/>
            <p:nvPr/>
          </p:nvSpPr>
          <p:spPr>
            <a:xfrm>
              <a:off x="9869099" y="267769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id="{9CA716E8-9310-48BC-BAC8-00E01EAD362A}"/>
                </a:ext>
              </a:extLst>
            </p:cNvPr>
            <p:cNvSpPr/>
            <p:nvPr/>
          </p:nvSpPr>
          <p:spPr>
            <a:xfrm rot="18900000">
              <a:off x="10067792" y="410081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5" y="830952"/>
            <a:ext cx="10047655" cy="5714703"/>
          </a:xfrm>
          <a:prstGeom prst="roundRect">
            <a:avLst>
              <a:gd name="adj" fmla="val 3040"/>
            </a:avLst>
          </a:prstGeom>
          <a:solidFill>
            <a:schemeClr val="bg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4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4" y="830952"/>
            <a:ext cx="10047655" cy="1014486"/>
          </a:xfrm>
          <a:prstGeom prst="round2SameRect">
            <a:avLst/>
          </a:prstGeom>
          <a:blipFill dpi="0" rotWithShape="1">
            <a:blip r:embed="rId4"/>
            <a:srcRect/>
            <a:stretch>
              <a:fillRect t="-15000" b="-361000"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sz="3200" b="1" dirty="0">
                <a:solidFill>
                  <a:schemeClr val="bg1"/>
                </a:solidFill>
                <a:cs typeface="Aharoni" panose="02010803020104030203" pitchFamily="2" charset="-79"/>
              </a:rPr>
              <a:t>About The WYW 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cs typeface="Aharoni" panose="02010803020104030203" pitchFamily="2" charset="-79"/>
              </a:rPr>
              <a:t>R</a:t>
            </a:r>
            <a:r>
              <a:rPr lang="en-US" altLang="ko-KR" b="1" dirty="0">
                <a:solidFill>
                  <a:schemeClr val="bg1">
                    <a:lumMod val="95000"/>
                  </a:schemeClr>
                </a:solidFill>
                <a:cs typeface="Aharoni" panose="02010803020104030203" pitchFamily="2" charset="-79"/>
              </a:rPr>
              <a:t>eason For Selection</a:t>
            </a:r>
            <a:r>
              <a:rPr lang="en-US" altLang="ko-KR" sz="2400" b="1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endParaRPr lang="ko-KR" altLang="en-US" sz="32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2241" y="25369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3A1BDC-ABDB-BEAA-8354-D2481231AC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16" y="2380331"/>
            <a:ext cx="4512643" cy="322385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E5D209-4C60-9959-07C4-BDFB7B98FD1F}"/>
              </a:ext>
            </a:extLst>
          </p:cNvPr>
          <p:cNvSpPr/>
          <p:nvPr/>
        </p:nvSpPr>
        <p:spPr>
          <a:xfrm>
            <a:off x="4503906" y="3454751"/>
            <a:ext cx="437744" cy="17607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49CD759-91E2-4F12-1E2C-F32F737FB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068" y="2380331"/>
            <a:ext cx="4898187" cy="322385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544F43-4BB6-2246-BE15-957D83875A6E}"/>
              </a:ext>
            </a:extLst>
          </p:cNvPr>
          <p:cNvSpPr/>
          <p:nvPr/>
        </p:nvSpPr>
        <p:spPr>
          <a:xfrm>
            <a:off x="1910734" y="6102891"/>
            <a:ext cx="4413866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Reference : https://www.tradlinx.com/blog/market-trend/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53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A96AE6-4AF5-449B-92C7-A71D4E3A39F7}"/>
              </a:ext>
            </a:extLst>
          </p:cNvPr>
          <p:cNvSpPr txBox="1"/>
          <p:nvPr/>
        </p:nvSpPr>
        <p:spPr>
          <a:xfrm>
            <a:off x="254000" y="1501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hat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ou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ant </a:t>
            </a:r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S.Y.H Team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BE013-6696-4A39-9DC6-4DE5884BA2D7}"/>
              </a:ext>
            </a:extLst>
          </p:cNvPr>
          <p:cNvCxnSpPr>
            <a:cxnSpLocks/>
          </p:cNvCxnSpPr>
          <p:nvPr/>
        </p:nvCxnSpPr>
        <p:spPr>
          <a:xfrm>
            <a:off x="355600" y="608401"/>
            <a:ext cx="1137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4FC3618-C30D-4C05-BAC6-9B5619318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362779"/>
              </p:ext>
            </p:extLst>
          </p:nvPr>
        </p:nvGraphicFramePr>
        <p:xfrm>
          <a:off x="355600" y="1454475"/>
          <a:ext cx="1190625" cy="3424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Logo &amp;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     Concept Color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WYW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Case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Methodology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Implementation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64ACF51A-5036-46F1-A8F1-7DA92DCCB966}"/>
              </a:ext>
            </a:extLst>
          </p:cNvPr>
          <p:cNvSpPr/>
          <p:nvPr/>
        </p:nvSpPr>
        <p:spPr>
          <a:xfrm>
            <a:off x="9364847" y="159237"/>
            <a:ext cx="2366753" cy="307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E29989-1289-4D2D-B09C-3D4293161953}"/>
              </a:ext>
            </a:extLst>
          </p:cNvPr>
          <p:cNvGrpSpPr/>
          <p:nvPr/>
        </p:nvGrpSpPr>
        <p:grpSpPr>
          <a:xfrm>
            <a:off x="11446964" y="235822"/>
            <a:ext cx="126186" cy="153940"/>
            <a:chOff x="9869099" y="267769"/>
            <a:chExt cx="234693" cy="2863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원형: 비어 있음 8">
              <a:extLst>
                <a:ext uri="{FF2B5EF4-FFF2-40B4-BE49-F238E27FC236}">
                  <a16:creationId xmlns:a16="http://schemas.microsoft.com/office/drawing/2014/main" id="{237F7F87-91EF-439B-8380-B44CF6DC5C0D}"/>
                </a:ext>
              </a:extLst>
            </p:cNvPr>
            <p:cNvSpPr/>
            <p:nvPr/>
          </p:nvSpPr>
          <p:spPr>
            <a:xfrm>
              <a:off x="9869099" y="267769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id="{9CA716E8-9310-48BC-BAC8-00E01EAD362A}"/>
                </a:ext>
              </a:extLst>
            </p:cNvPr>
            <p:cNvSpPr/>
            <p:nvPr/>
          </p:nvSpPr>
          <p:spPr>
            <a:xfrm rot="18900000">
              <a:off x="10067792" y="410081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5" y="830952"/>
            <a:ext cx="10047655" cy="5714703"/>
          </a:xfrm>
          <a:prstGeom prst="roundRect">
            <a:avLst>
              <a:gd name="adj" fmla="val 3040"/>
            </a:avLst>
          </a:prstGeom>
          <a:solidFill>
            <a:schemeClr val="bg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DD740F-2D7B-C44C-1820-223AF47C1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949" y="1976684"/>
            <a:ext cx="7247106" cy="3693816"/>
          </a:xfrm>
          <a:prstGeom prst="rect">
            <a:avLst/>
          </a:prstGeom>
        </p:spPr>
      </p:pic>
      <p:sp>
        <p:nvSpPr>
          <p:cNvPr id="5" name="사각형: 둥근 모서리 16">
            <a:extLst>
              <a:ext uri="{FF2B5EF4-FFF2-40B4-BE49-F238E27FC236}">
                <a16:creationId xmlns:a16="http://schemas.microsoft.com/office/drawing/2014/main" id="{84553999-23B4-F10F-21A4-4E15ADCDF6F7}"/>
              </a:ext>
            </a:extLst>
          </p:cNvPr>
          <p:cNvSpPr/>
          <p:nvPr/>
        </p:nvSpPr>
        <p:spPr>
          <a:xfrm>
            <a:off x="1683944" y="830952"/>
            <a:ext cx="10047655" cy="1014486"/>
          </a:xfrm>
          <a:prstGeom prst="round2SameRect">
            <a:avLst/>
          </a:prstGeom>
          <a:blipFill dpi="0" rotWithShape="1">
            <a:blip r:embed="rId5"/>
            <a:srcRect/>
            <a:stretch>
              <a:fillRect t="-15000" b="-361000"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Case 1.LAURA ASHLEY</a:t>
            </a:r>
            <a:endParaRPr lang="ko-KR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503CCA9-B9C1-449B-A41B-305CF103CE18}"/>
              </a:ext>
            </a:extLst>
          </p:cNvPr>
          <p:cNvSpPr/>
          <p:nvPr/>
        </p:nvSpPr>
        <p:spPr>
          <a:xfrm>
            <a:off x="5983673" y="3429000"/>
            <a:ext cx="1801658" cy="1706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Simple Design</a:t>
            </a:r>
          </a:p>
          <a:p>
            <a:pPr algn="ctr">
              <a:lnSpc>
                <a:spcPct val="150000"/>
              </a:lnSpc>
            </a:pPr>
            <a:endParaRPr lang="ko-KR" altLang="en-US" sz="1600" b="1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C62F9DF-9B19-CE35-6DD6-6F700410DAF6}"/>
              </a:ext>
            </a:extLst>
          </p:cNvPr>
          <p:cNvSpPr/>
          <p:nvPr/>
        </p:nvSpPr>
        <p:spPr>
          <a:xfrm>
            <a:off x="3260949" y="1976683"/>
            <a:ext cx="377196" cy="40659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A3F93A-412F-0C37-F1EF-27ECAEA46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0949" y="3638140"/>
            <a:ext cx="7247106" cy="2333914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745174AA-4C2E-794F-5C03-1AD3BC5563A8}"/>
              </a:ext>
            </a:extLst>
          </p:cNvPr>
          <p:cNvSpPr/>
          <p:nvPr/>
        </p:nvSpPr>
        <p:spPr>
          <a:xfrm>
            <a:off x="5878785" y="4369320"/>
            <a:ext cx="1932530" cy="40659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65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A96AE6-4AF5-449B-92C7-A71D4E3A39F7}"/>
              </a:ext>
            </a:extLst>
          </p:cNvPr>
          <p:cNvSpPr txBox="1"/>
          <p:nvPr/>
        </p:nvSpPr>
        <p:spPr>
          <a:xfrm>
            <a:off x="254000" y="1501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hat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ou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ant </a:t>
            </a:r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S.Y.H Team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BE013-6696-4A39-9DC6-4DE5884BA2D7}"/>
              </a:ext>
            </a:extLst>
          </p:cNvPr>
          <p:cNvCxnSpPr>
            <a:cxnSpLocks/>
          </p:cNvCxnSpPr>
          <p:nvPr/>
        </p:nvCxnSpPr>
        <p:spPr>
          <a:xfrm>
            <a:off x="355600" y="608401"/>
            <a:ext cx="1137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4FC3618-C30D-4C05-BAC6-9B56193184AA}"/>
              </a:ext>
            </a:extLst>
          </p:cNvPr>
          <p:cNvGraphicFramePr>
            <a:graphicFrameLocks noGrp="1"/>
          </p:cNvGraphicFramePr>
          <p:nvPr/>
        </p:nvGraphicFramePr>
        <p:xfrm>
          <a:off x="355600" y="1454475"/>
          <a:ext cx="1190625" cy="3424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Logo &amp;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     Concept Color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WYW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Case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Methodology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Implementation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64ACF51A-5036-46F1-A8F1-7DA92DCCB966}"/>
              </a:ext>
            </a:extLst>
          </p:cNvPr>
          <p:cNvSpPr/>
          <p:nvPr/>
        </p:nvSpPr>
        <p:spPr>
          <a:xfrm>
            <a:off x="9364847" y="159237"/>
            <a:ext cx="2366753" cy="307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E29989-1289-4D2D-B09C-3D4293161953}"/>
              </a:ext>
            </a:extLst>
          </p:cNvPr>
          <p:cNvGrpSpPr/>
          <p:nvPr/>
        </p:nvGrpSpPr>
        <p:grpSpPr>
          <a:xfrm>
            <a:off x="11446964" y="235822"/>
            <a:ext cx="126186" cy="153940"/>
            <a:chOff x="9869099" y="267769"/>
            <a:chExt cx="234693" cy="2863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원형: 비어 있음 8">
              <a:extLst>
                <a:ext uri="{FF2B5EF4-FFF2-40B4-BE49-F238E27FC236}">
                  <a16:creationId xmlns:a16="http://schemas.microsoft.com/office/drawing/2014/main" id="{237F7F87-91EF-439B-8380-B44CF6DC5C0D}"/>
                </a:ext>
              </a:extLst>
            </p:cNvPr>
            <p:cNvSpPr/>
            <p:nvPr/>
          </p:nvSpPr>
          <p:spPr>
            <a:xfrm>
              <a:off x="9869099" y="267769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id="{9CA716E8-9310-48BC-BAC8-00E01EAD362A}"/>
                </a:ext>
              </a:extLst>
            </p:cNvPr>
            <p:cNvSpPr/>
            <p:nvPr/>
          </p:nvSpPr>
          <p:spPr>
            <a:xfrm rot="18900000">
              <a:off x="10067792" y="410081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5" y="830952"/>
            <a:ext cx="10047655" cy="5714703"/>
          </a:xfrm>
          <a:prstGeom prst="roundRect">
            <a:avLst>
              <a:gd name="adj" fmla="val 3040"/>
            </a:avLst>
          </a:prstGeom>
          <a:solidFill>
            <a:schemeClr val="bg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사각형: 둥근 모서리 16">
            <a:extLst>
              <a:ext uri="{FF2B5EF4-FFF2-40B4-BE49-F238E27FC236}">
                <a16:creationId xmlns:a16="http://schemas.microsoft.com/office/drawing/2014/main" id="{84553999-23B4-F10F-21A4-4E15ADCDF6F7}"/>
              </a:ext>
            </a:extLst>
          </p:cNvPr>
          <p:cNvSpPr/>
          <p:nvPr/>
        </p:nvSpPr>
        <p:spPr>
          <a:xfrm>
            <a:off x="1683944" y="830952"/>
            <a:ext cx="10047655" cy="1014486"/>
          </a:xfrm>
          <a:prstGeom prst="round2SameRect">
            <a:avLst/>
          </a:prstGeom>
          <a:blipFill dpi="0" rotWithShape="1">
            <a:blip r:embed="rId4"/>
            <a:srcRect/>
            <a:stretch>
              <a:fillRect t="-15000" b="-361000"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Case 1.LAURA ASHLEY</a:t>
            </a:r>
            <a:endParaRPr lang="ko-KR" altLang="en-US" sz="32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FA37B4-EA14-B276-959F-0A9C876EC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905" y="1941528"/>
            <a:ext cx="4308935" cy="21927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C7DDB6F-D65D-EE32-FE0B-26BE8EF2D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466" y="4231531"/>
            <a:ext cx="4299267" cy="21962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DCE565D-FF45-4E68-7985-F998C9287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5026" y="1941529"/>
            <a:ext cx="4299267" cy="222068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AA5AE9-7F0C-A46B-9E9D-7D37C84863A7}"/>
              </a:ext>
            </a:extLst>
          </p:cNvPr>
          <p:cNvSpPr/>
          <p:nvPr/>
        </p:nvSpPr>
        <p:spPr>
          <a:xfrm>
            <a:off x="2863532" y="2601513"/>
            <a:ext cx="2914698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Classification</a:t>
            </a:r>
          </a:p>
          <a:p>
            <a:pPr algn="ctr">
              <a:lnSpc>
                <a:spcPct val="150000"/>
              </a:lnSpc>
            </a:pPr>
            <a:endParaRPr lang="ko-KR" altLang="en-US" sz="1600" b="1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D16607-5DCC-6C65-D0ED-FE5F9E597468}"/>
              </a:ext>
            </a:extLst>
          </p:cNvPr>
          <p:cNvSpPr/>
          <p:nvPr/>
        </p:nvSpPr>
        <p:spPr>
          <a:xfrm>
            <a:off x="5283750" y="4586183"/>
            <a:ext cx="2914698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Personal Service</a:t>
            </a:r>
            <a:endParaRPr lang="ko-KR" altLang="en-US" sz="3200" b="1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86DEA8-CDC1-4FF2-E43E-0FB9C9348C9A}"/>
              </a:ext>
            </a:extLst>
          </p:cNvPr>
          <p:cNvSpPr/>
          <p:nvPr/>
        </p:nvSpPr>
        <p:spPr>
          <a:xfrm>
            <a:off x="7791307" y="2401020"/>
            <a:ext cx="2914698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Additional Product</a:t>
            </a:r>
            <a:endParaRPr lang="ko-KR" altLang="en-US" sz="2800" b="1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41E30DE-5816-BA5B-EBF4-B7A2ADE34633}"/>
              </a:ext>
            </a:extLst>
          </p:cNvPr>
          <p:cNvSpPr/>
          <p:nvPr/>
        </p:nvSpPr>
        <p:spPr>
          <a:xfrm>
            <a:off x="2959697" y="2223527"/>
            <a:ext cx="7492123" cy="2867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But,</a:t>
            </a:r>
            <a:endParaRPr lang="ko-KR" altLang="en-US" sz="6000" b="1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42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6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A96AE6-4AF5-449B-92C7-A71D4E3A39F7}"/>
              </a:ext>
            </a:extLst>
          </p:cNvPr>
          <p:cNvSpPr txBox="1"/>
          <p:nvPr/>
        </p:nvSpPr>
        <p:spPr>
          <a:xfrm>
            <a:off x="254000" y="1501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hat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ou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ant </a:t>
            </a:r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S.Y.H Team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BE013-6696-4A39-9DC6-4DE5884BA2D7}"/>
              </a:ext>
            </a:extLst>
          </p:cNvPr>
          <p:cNvCxnSpPr>
            <a:cxnSpLocks/>
          </p:cNvCxnSpPr>
          <p:nvPr/>
        </p:nvCxnSpPr>
        <p:spPr>
          <a:xfrm>
            <a:off x="355600" y="608401"/>
            <a:ext cx="1137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4FC3618-C30D-4C05-BAC6-9B56193184AA}"/>
              </a:ext>
            </a:extLst>
          </p:cNvPr>
          <p:cNvGraphicFramePr>
            <a:graphicFrameLocks noGrp="1"/>
          </p:cNvGraphicFramePr>
          <p:nvPr/>
        </p:nvGraphicFramePr>
        <p:xfrm>
          <a:off x="355600" y="1454475"/>
          <a:ext cx="1190625" cy="3424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Logo &amp;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     Concept Color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WYW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Case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Methodology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Implementation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64ACF51A-5036-46F1-A8F1-7DA92DCCB966}"/>
              </a:ext>
            </a:extLst>
          </p:cNvPr>
          <p:cNvSpPr/>
          <p:nvPr/>
        </p:nvSpPr>
        <p:spPr>
          <a:xfrm>
            <a:off x="9364847" y="159237"/>
            <a:ext cx="2366753" cy="307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E29989-1289-4D2D-B09C-3D4293161953}"/>
              </a:ext>
            </a:extLst>
          </p:cNvPr>
          <p:cNvGrpSpPr/>
          <p:nvPr/>
        </p:nvGrpSpPr>
        <p:grpSpPr>
          <a:xfrm>
            <a:off x="11446964" y="235822"/>
            <a:ext cx="126186" cy="153940"/>
            <a:chOff x="9869099" y="267769"/>
            <a:chExt cx="234693" cy="2863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원형: 비어 있음 8">
              <a:extLst>
                <a:ext uri="{FF2B5EF4-FFF2-40B4-BE49-F238E27FC236}">
                  <a16:creationId xmlns:a16="http://schemas.microsoft.com/office/drawing/2014/main" id="{237F7F87-91EF-439B-8380-B44CF6DC5C0D}"/>
                </a:ext>
              </a:extLst>
            </p:cNvPr>
            <p:cNvSpPr/>
            <p:nvPr/>
          </p:nvSpPr>
          <p:spPr>
            <a:xfrm>
              <a:off x="9869099" y="267769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id="{9CA716E8-9310-48BC-BAC8-00E01EAD362A}"/>
                </a:ext>
              </a:extLst>
            </p:cNvPr>
            <p:cNvSpPr/>
            <p:nvPr/>
          </p:nvSpPr>
          <p:spPr>
            <a:xfrm rot="18900000">
              <a:off x="10067792" y="410081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5" y="830952"/>
            <a:ext cx="10047655" cy="5714703"/>
          </a:xfrm>
          <a:prstGeom prst="roundRect">
            <a:avLst>
              <a:gd name="adj" fmla="val 3040"/>
            </a:avLst>
          </a:prstGeom>
          <a:solidFill>
            <a:schemeClr val="bg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사각형: 둥근 모서리 16">
            <a:extLst>
              <a:ext uri="{FF2B5EF4-FFF2-40B4-BE49-F238E27FC236}">
                <a16:creationId xmlns:a16="http://schemas.microsoft.com/office/drawing/2014/main" id="{84553999-23B4-F10F-21A4-4E15ADCDF6F7}"/>
              </a:ext>
            </a:extLst>
          </p:cNvPr>
          <p:cNvSpPr/>
          <p:nvPr/>
        </p:nvSpPr>
        <p:spPr>
          <a:xfrm>
            <a:off x="1683944" y="830952"/>
            <a:ext cx="10047655" cy="1014486"/>
          </a:xfrm>
          <a:prstGeom prst="round2SameRect">
            <a:avLst/>
          </a:prstGeom>
          <a:blipFill dpi="0" rotWithShape="1">
            <a:blip r:embed="rId4"/>
            <a:srcRect/>
            <a:stretch>
              <a:fillRect t="-15000" b="-361000"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Case 1. </a:t>
            </a:r>
            <a:r>
              <a:rPr lang="ko-KR" altLang="en-US" sz="32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오늘의 집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3665DB3-EC0B-1552-3F5E-6C71F6CB7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BFFCC4-3173-39E3-8F10-21DCA2BEF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494" y="2190670"/>
            <a:ext cx="6986312" cy="36011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624C92-539E-4043-19CE-BECD9FA03B84}"/>
              </a:ext>
            </a:extLst>
          </p:cNvPr>
          <p:cNvSpPr/>
          <p:nvPr/>
        </p:nvSpPr>
        <p:spPr>
          <a:xfrm>
            <a:off x="3550595" y="2385224"/>
            <a:ext cx="1449421" cy="270425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42ECEA-833C-BE8A-2AE0-93F4E0DA7705}"/>
              </a:ext>
            </a:extLst>
          </p:cNvPr>
          <p:cNvSpPr/>
          <p:nvPr/>
        </p:nvSpPr>
        <p:spPr>
          <a:xfrm>
            <a:off x="3188122" y="5271100"/>
            <a:ext cx="4439056" cy="497404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9E26005-E47F-FE92-3936-9FD7F02B12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507" y="1963557"/>
            <a:ext cx="4390940" cy="23335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15ECC5F-D811-7E05-03E2-95322B80B5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8632" y="2480067"/>
            <a:ext cx="3540623" cy="38704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1E30DE-5816-BA5B-EBF4-B7A2ADE34633}"/>
              </a:ext>
            </a:extLst>
          </p:cNvPr>
          <p:cNvSpPr/>
          <p:nvPr/>
        </p:nvSpPr>
        <p:spPr>
          <a:xfrm>
            <a:off x="2959697" y="2223527"/>
            <a:ext cx="7492123" cy="2867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b="1" i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But,</a:t>
            </a:r>
            <a:endParaRPr lang="ko-KR" altLang="en-US" sz="6000" b="1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75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A96AE6-4AF5-449B-92C7-A71D4E3A39F7}"/>
              </a:ext>
            </a:extLst>
          </p:cNvPr>
          <p:cNvSpPr txBox="1"/>
          <p:nvPr/>
        </p:nvSpPr>
        <p:spPr>
          <a:xfrm>
            <a:off x="254000" y="1501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hat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ou </a:t>
            </a:r>
            <a:r>
              <a:rPr lang="en-US" altLang="ko-KR" sz="2000" b="1" i="1" kern="0" dirty="0">
                <a:solidFill>
                  <a:schemeClr val="bg2">
                    <a:lumMod val="25000"/>
                  </a:schemeClr>
                </a:solidFill>
              </a:rPr>
              <a:t>W</a:t>
            </a:r>
            <a:r>
              <a:rPr lang="en-US" altLang="ko-KR" sz="2000" b="1" i="1" kern="0" dirty="0">
                <a:solidFill>
                  <a:prstClr val="white"/>
                </a:solidFill>
              </a:rPr>
              <a:t>ant </a:t>
            </a:r>
            <a:r>
              <a:rPr lang="en-US" altLang="ko-KR" sz="1100" b="1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S.Y.H Team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0FBE013-6696-4A39-9DC6-4DE5884BA2D7}"/>
              </a:ext>
            </a:extLst>
          </p:cNvPr>
          <p:cNvCxnSpPr>
            <a:cxnSpLocks/>
          </p:cNvCxnSpPr>
          <p:nvPr/>
        </p:nvCxnSpPr>
        <p:spPr>
          <a:xfrm>
            <a:off x="355600" y="608401"/>
            <a:ext cx="11376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4FC3618-C30D-4C05-BAC6-9B5619318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822234"/>
              </p:ext>
            </p:extLst>
          </p:nvPr>
        </p:nvGraphicFramePr>
        <p:xfrm>
          <a:off x="355600" y="1454475"/>
          <a:ext cx="1190625" cy="3424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Team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Logo &amp;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      Concept Color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About The WYW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Case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prstClr val="white"/>
                          </a:solidFill>
                        </a:rPr>
                        <a:t>Methodology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haroni" panose="02010803020104030203" pitchFamily="2" charset="-79"/>
                        </a:rPr>
                        <a:t>▤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Implementation</a:t>
                      </a:r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8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사각형: 둥근 모서리 4">
            <a:extLst>
              <a:ext uri="{FF2B5EF4-FFF2-40B4-BE49-F238E27FC236}">
                <a16:creationId xmlns:a16="http://schemas.microsoft.com/office/drawing/2014/main" id="{64ACF51A-5036-46F1-A8F1-7DA92DCCB966}"/>
              </a:ext>
            </a:extLst>
          </p:cNvPr>
          <p:cNvSpPr/>
          <p:nvPr/>
        </p:nvSpPr>
        <p:spPr>
          <a:xfrm>
            <a:off x="9364847" y="159237"/>
            <a:ext cx="2366753" cy="3071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CONTENTS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E29989-1289-4D2D-B09C-3D4293161953}"/>
              </a:ext>
            </a:extLst>
          </p:cNvPr>
          <p:cNvGrpSpPr/>
          <p:nvPr/>
        </p:nvGrpSpPr>
        <p:grpSpPr>
          <a:xfrm>
            <a:off x="11446964" y="235822"/>
            <a:ext cx="126186" cy="153940"/>
            <a:chOff x="9869099" y="267769"/>
            <a:chExt cx="234693" cy="2863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원형: 비어 있음 8">
              <a:extLst>
                <a:ext uri="{FF2B5EF4-FFF2-40B4-BE49-F238E27FC236}">
                  <a16:creationId xmlns:a16="http://schemas.microsoft.com/office/drawing/2014/main" id="{237F7F87-91EF-439B-8380-B44CF6DC5C0D}"/>
                </a:ext>
              </a:extLst>
            </p:cNvPr>
            <p:cNvSpPr/>
            <p:nvPr/>
          </p:nvSpPr>
          <p:spPr>
            <a:xfrm>
              <a:off x="9869099" y="267769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사각형: 둥근 모서리 10">
              <a:extLst>
                <a:ext uri="{FF2B5EF4-FFF2-40B4-BE49-F238E27FC236}">
                  <a16:creationId xmlns:a16="http://schemas.microsoft.com/office/drawing/2014/main" id="{9CA716E8-9310-48BC-BAC8-00E01EAD362A}"/>
                </a:ext>
              </a:extLst>
            </p:cNvPr>
            <p:cNvSpPr/>
            <p:nvPr/>
          </p:nvSpPr>
          <p:spPr>
            <a:xfrm rot="18900000">
              <a:off x="10067792" y="410081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5" y="830952"/>
            <a:ext cx="10047655" cy="5714703"/>
          </a:xfrm>
          <a:prstGeom prst="roundRect">
            <a:avLst>
              <a:gd name="adj" fmla="val 3040"/>
            </a:avLst>
          </a:prstGeom>
          <a:solidFill>
            <a:schemeClr val="bg1">
              <a:alpha val="7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953346" y="2724563"/>
            <a:ext cx="2244902" cy="2244902"/>
          </a:xfrm>
          <a:prstGeom prst="roundRect">
            <a:avLst>
              <a:gd name="adj" fmla="val 5033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898121" y="4959844"/>
            <a:ext cx="23022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44546A"/>
                </a:solidFill>
              </a:rPr>
              <a:t>●●●●●●●●</a:t>
            </a:r>
            <a:r>
              <a:rPr lang="ko-KR" altLang="en-US" sz="1200" b="1" dirty="0">
                <a:solidFill>
                  <a:prstClr val="white">
                    <a:lumMod val="85000"/>
                  </a:prstClr>
                </a:solidFill>
              </a:rPr>
              <a:t>●●</a:t>
            </a:r>
            <a:r>
              <a:rPr lang="ko-KR" altLang="en-US" sz="1200" b="1" dirty="0"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80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%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7411881" y="4959844"/>
            <a:ext cx="24304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44546A"/>
                </a:solidFill>
              </a:rPr>
              <a:t>●●●●●●●●●●</a:t>
            </a:r>
            <a:r>
              <a:rPr lang="ko-KR" altLang="en-US" sz="1200" b="1" dirty="0"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100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%</a:t>
            </a:r>
          </a:p>
        </p:txBody>
      </p:sp>
      <p:sp>
        <p:nvSpPr>
          <p:cNvPr id="26" name="사각형: 둥근 모서리 16">
            <a:extLst>
              <a:ext uri="{FF2B5EF4-FFF2-40B4-BE49-F238E27FC236}">
                <a16:creationId xmlns:a16="http://schemas.microsoft.com/office/drawing/2014/main" id="{D754EB2C-F63A-4DD2-8049-7A8C3B5BB875}"/>
              </a:ext>
            </a:extLst>
          </p:cNvPr>
          <p:cNvSpPr/>
          <p:nvPr/>
        </p:nvSpPr>
        <p:spPr>
          <a:xfrm>
            <a:off x="1683944" y="830952"/>
            <a:ext cx="10047655" cy="1014486"/>
          </a:xfrm>
          <a:prstGeom prst="round2Same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stretch>
              <a:fillRect t="-212000" b="-49000"/>
            </a:stretch>
          </a:blip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sz="3200" b="1" dirty="0">
                <a:solidFill>
                  <a:prstClr val="white"/>
                </a:solidFill>
              </a:rPr>
              <a:t>Methodology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510440" y="2721321"/>
            <a:ext cx="2244902" cy="2244902"/>
          </a:xfrm>
          <a:prstGeom prst="roundRect">
            <a:avLst>
              <a:gd name="adj" fmla="val 5033"/>
            </a:avLst>
          </a:pr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1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400817" y="2238233"/>
            <a:ext cx="1430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44546A"/>
                </a:solidFill>
              </a:rPr>
              <a:t>●</a:t>
            </a:r>
            <a:r>
              <a:rPr lang="ko-KR" altLang="en-US" sz="12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●</a:t>
            </a:r>
            <a:r>
              <a:rPr lang="ko-KR" altLang="en-US" sz="1200" b="1" dirty="0"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STEP 1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918999" y="2244718"/>
            <a:ext cx="1430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●</a:t>
            </a:r>
            <a:r>
              <a:rPr lang="ko-KR" altLang="en-US" sz="1200" b="1" dirty="0">
                <a:solidFill>
                  <a:srgbClr val="44546A"/>
                </a:solidFill>
              </a:rPr>
              <a:t>●</a:t>
            </a:r>
            <a:r>
              <a:rPr lang="ko-KR" altLang="en-US" sz="1200" b="1" dirty="0">
                <a:solidFill>
                  <a:prstClr val="white">
                    <a:lumMod val="50000"/>
                  </a:prstClr>
                </a:solidFill>
              </a:rPr>
              <a:t>  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STEP 2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77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/>
      <p:bldP spid="41" grpId="0"/>
      <p:bldP spid="27" grpId="0" animBg="1"/>
      <p:bldP spid="28" grpId="0"/>
      <p:bldP spid="29" grpId="0"/>
    </p:bldLst>
  </p:timing>
</p:sld>
</file>

<file path=ppt/theme/theme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891</Words>
  <Application>Microsoft Office PowerPoint</Application>
  <PresentationFormat>와이드스크린</PresentationFormat>
  <Paragraphs>175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Aharoni</vt:lpstr>
      <vt:lpstr>맑은 고딕</vt:lpstr>
      <vt:lpstr>함초롬바탕</vt:lpstr>
      <vt:lpstr>Arial</vt:lpstr>
      <vt:lpstr>9_Office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green</cp:lastModifiedBy>
  <cp:revision>30</cp:revision>
  <cp:lastPrinted>2022-10-13T01:49:14Z</cp:lastPrinted>
  <dcterms:created xsi:type="dcterms:W3CDTF">2021-11-01T03:15:44Z</dcterms:created>
  <dcterms:modified xsi:type="dcterms:W3CDTF">2022-12-05T06:29:53Z</dcterms:modified>
</cp:coreProperties>
</file>